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49"/>
  </p:notesMasterIdLst>
  <p:sldIdLst>
    <p:sldId id="301" r:id="rId3"/>
    <p:sldId id="257" r:id="rId4"/>
    <p:sldId id="343" r:id="rId5"/>
    <p:sldId id="345" r:id="rId6"/>
    <p:sldId id="344" r:id="rId7"/>
    <p:sldId id="258" r:id="rId8"/>
    <p:sldId id="347" r:id="rId9"/>
    <p:sldId id="260" r:id="rId10"/>
    <p:sldId id="261" r:id="rId11"/>
    <p:sldId id="262" r:id="rId12"/>
    <p:sldId id="264" r:id="rId13"/>
    <p:sldId id="265" r:id="rId14"/>
    <p:sldId id="336" r:id="rId15"/>
    <p:sldId id="267" r:id="rId16"/>
    <p:sldId id="268" r:id="rId17"/>
    <p:sldId id="341" r:id="rId18"/>
    <p:sldId id="273" r:id="rId19"/>
    <p:sldId id="334" r:id="rId20"/>
    <p:sldId id="274" r:id="rId21"/>
    <p:sldId id="314" r:id="rId22"/>
    <p:sldId id="311" r:id="rId23"/>
    <p:sldId id="276" r:id="rId24"/>
    <p:sldId id="277" r:id="rId25"/>
    <p:sldId id="279" r:id="rId26"/>
    <p:sldId id="281" r:id="rId27"/>
    <p:sldId id="283" r:id="rId28"/>
    <p:sldId id="284" r:id="rId29"/>
    <p:sldId id="285" r:id="rId30"/>
    <p:sldId id="286" r:id="rId31"/>
    <p:sldId id="328" r:id="rId32"/>
    <p:sldId id="329" r:id="rId33"/>
    <p:sldId id="288" r:id="rId34"/>
    <p:sldId id="289" r:id="rId35"/>
    <p:sldId id="291" r:id="rId36"/>
    <p:sldId id="292" r:id="rId37"/>
    <p:sldId id="342" r:id="rId38"/>
    <p:sldId id="293" r:id="rId39"/>
    <p:sldId id="307" r:id="rId40"/>
    <p:sldId id="305" r:id="rId41"/>
    <p:sldId id="308" r:id="rId42"/>
    <p:sldId id="297" r:id="rId43"/>
    <p:sldId id="298" r:id="rId44"/>
    <p:sldId id="323" r:id="rId45"/>
    <p:sldId id="335" r:id="rId46"/>
    <p:sldId id="332" r:id="rId47"/>
    <p:sldId id="299" r:id="rId48"/>
  </p:sldIdLst>
  <p:sldSz cx="9144000" cy="6858000" type="screen4x3"/>
  <p:notesSz cx="6858000" cy="9144000"/>
  <p:embeddedFontLst>
    <p:embeddedFont>
      <p:font typeface="Calibri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gKJph5gipDo9oNo3RWBmV2TiKH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4382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4077186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32729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1522553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211556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1136459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191226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255580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646558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495080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852776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2876222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30850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937657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041016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078636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1551497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232707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224669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88411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2339779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65396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9176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76921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8271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90061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87977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78906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6918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Google Shape;12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13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4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49A36-94CE-4450-BFC2-92A0ED3C1A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0" name="Google Shape;110;p6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8" name="Google Shape;118;p6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6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0" name="Google Shape;120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6" name="Google Shape;126;p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Google Shape;12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13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4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49A36-94CE-4450-BFC2-92A0ED3C1A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Чувашский государственный университет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Раритетная лаборатория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raritet.chuvsu.ru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(РЭА)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Электростатическое поле в вакууме.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Лекцию подготовил</a:t>
            </a: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доцент кафедры общей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   	Сорокин Геннадий Михайлович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   		2025 год</a:t>
            </a: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755650" y="1484313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3200">
              <a:latin typeface="Calibri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3517" y="1268760"/>
            <a:ext cx="2325197" cy="20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 Кулона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96" name="Google Shape;196;p7"/>
          <p:cNvSpPr txBox="1">
            <a:spLocks noGrp="1"/>
          </p:cNvSpPr>
          <p:nvPr>
            <p:ph type="body" idx="1"/>
          </p:nvPr>
        </p:nvSpPr>
        <p:spPr>
          <a:xfrm>
            <a:off x="457200" y="1616075"/>
            <a:ext cx="4595813" cy="451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Взаимодействие двух покоящихся точечных зарядов определяет основной закон электростатики – </a:t>
            </a:r>
            <a:r>
              <a:rPr lang="ru-RU" sz="24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 Кулона.</a:t>
            </a:r>
            <a:endParaRPr/>
          </a:p>
          <a:p>
            <a:pPr marL="114300" marR="0" lvl="0" indent="0" algn="l" rtl="0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закон экспериментально установил в 1785 году французский физик Шарль Огюстен де Кулон (1736 – 1806).</a:t>
            </a:r>
            <a:endParaRPr/>
          </a:p>
        </p:txBody>
      </p:sp>
      <p:pic>
        <p:nvPicPr>
          <p:cNvPr id="197" name="Google Shape;197;p7" descr="http://matveevo.prihod.ru/users/80/480/editor_files/image/%D0%A8%D0%B0%D1%80%D0%BB%D1%8C%20%D0%B4%D0%B5%20%D0%BA%D1%83%D0%BB%D0%BE%D0%B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1888" y="1417638"/>
            <a:ext cx="374491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body" idx="1"/>
          </p:nvPr>
        </p:nvSpPr>
        <p:spPr>
          <a:xfrm>
            <a:off x="457200" y="573088"/>
            <a:ext cx="4687888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Идея измерений основывалась на блестящей догадке Кулона о том, что если заряженный шарик привести в контакт с точно таким же незаряженным, то заряд первого разделится между ними поровну. Таким образом, был указан способ изменять заряд шарика в два, три и т.д. раз. В опытах измерялось взаимодействие между шариками, размеры которых много меньше расстояния между ними. Такие заряженные тела принято называть точечными зарядами.</a:t>
            </a:r>
            <a:endParaRPr/>
          </a:p>
        </p:txBody>
      </p:sp>
      <p:pic>
        <p:nvPicPr>
          <p:cNvPr id="209" name="Google Shape;209;p9" descr="https://thumbs.dreamstime.com/b/%D0%BA%D1%80%D1%83%D1%82%D0%B8%D0%BB%D1%8C%D0%BD%D1%8B%D0%B5-%D0%B2%D0%B5%D1%81%D1%8B-s-%D0%BA%D1%83%D0%BB%D0%BE%D0%BD%D0%B0-%D1%8D%D0%BA%D1%81%D0%BF%D0%B5%D1%80%D0%B8%D0%BC%D0%B5%D0%BD%D1%82-%D0%BF%D0%BE-%D0%BF%D1%80%D0%B8%D0%B1%D0%BE%D1%80-%D0%BA%D1%80%D1%83%D1%82%D0%B8%D0%BB%D1%8C%D0%BD%D1%8B%D1%85-%D0%B2%D0%B5%D1%81%D0%BE%D0%B2-%D1%84%D0%B8%D0%B7%D0%B8%D0%BA%D0%B0-11212808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00" y="451262"/>
            <a:ext cx="3487738" cy="5866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0" descr="CoulombsLaw.svg"/>
          <p:cNvPicPr preferRelativeResize="0"/>
          <p:nvPr/>
        </p:nvPicPr>
        <p:blipFill rotWithShape="1">
          <a:blip r:embed="rId3">
            <a:alphaModFix/>
          </a:blip>
          <a:srcRect r="-234" b="24352"/>
          <a:stretch/>
        </p:blipFill>
        <p:spPr>
          <a:xfrm>
            <a:off x="5126038" y="4303713"/>
            <a:ext cx="3902075" cy="23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 txBox="1">
            <a:spLocks noGrp="1"/>
          </p:cNvSpPr>
          <p:nvPr>
            <p:ph type="body" idx="1"/>
          </p:nvPr>
        </p:nvSpPr>
        <p:spPr>
          <a:xfrm>
            <a:off x="457201" y="387928"/>
            <a:ext cx="8229600" cy="597592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r="-185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/>
              <a:t> 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76275"/>
            <a:ext cx="86868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1348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Плотность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зарядов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26" name="Google Shape;226;p12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r="-1925" b="-64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 txBox="1">
            <a:spLocks noGrp="1"/>
          </p:cNvSpPr>
          <p:nvPr>
            <p:ph type="body" idx="1"/>
          </p:nvPr>
        </p:nvSpPr>
        <p:spPr>
          <a:xfrm>
            <a:off x="457200" y="434110"/>
            <a:ext cx="8229600" cy="56920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 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12" y="47625"/>
            <a:ext cx="902017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065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/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2.Теорема Остроградского – Гаусса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Электрическое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 и его напряженность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 txBox="1">
            <a:spLocks noGrp="1"/>
          </p:cNvSpPr>
          <p:nvPr>
            <p:ph type="body" idx="1"/>
          </p:nvPr>
        </p:nvSpPr>
        <p:spPr>
          <a:xfrm>
            <a:off x="558140" y="1900051"/>
            <a:ext cx="8217725" cy="44039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091" r="-12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dirty="0"/>
              <a:t> 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! Февр -июнь 22 г УЧЕБА\РЭА\! Лекции\! Лекции Физ ч 1 Вторн с 18 10 час\11 Лек 18 апр 22 г Понед Электр вакуума\Рис к лек\Напряж с проб заряж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75" y="1187532"/>
            <a:ext cx="8130752" cy="4049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/>
          <p:nvPr/>
        </p:nvSpPr>
        <p:spPr>
          <a:xfrm>
            <a:off x="206375" y="3335338"/>
            <a:ext cx="873125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3650700" y="4319588"/>
            <a:ext cx="1159423" cy="9913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7" name="Google Shape;267;p19"/>
          <p:cNvSpPr txBox="1">
            <a:spLocks noGrp="1"/>
          </p:cNvSpPr>
          <p:nvPr>
            <p:ph type="body" idx="4294967295"/>
          </p:nvPr>
        </p:nvSpPr>
        <p:spPr>
          <a:xfrm>
            <a:off x="292100" y="1216025"/>
            <a:ext cx="8229600" cy="289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        Эта векторная величина является силовой характеристикой  электростатического поля и называется  напряженностью (Е).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       Напряженность поля численно равна силе, действующей на единичный положительный заряд, помещенный в данную точку поля, и совпадает с ней по направлению.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			Содержание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Google Shape;160;p2"/>
          <p:cNvSpPr txBox="1">
            <a:spLocks noGrp="1"/>
          </p:cNvSpPr>
          <p:nvPr>
            <p:ph type="body" idx="1"/>
          </p:nvPr>
        </p:nvSpPr>
        <p:spPr>
          <a:xfrm>
            <a:off x="449263" y="147955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Лекционные экспонаты</a:t>
            </a:r>
            <a:endParaRPr lang="ru-RU" sz="2800" b="0" i="0" u="none" strike="noStrike" cap="none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ru-RU" sz="2800" b="0" i="0" u="none" strike="noStrike" cap="none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</a:t>
            </a:r>
            <a:r>
              <a:rPr lang="ru-RU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Закон Кулона.</a:t>
            </a:r>
            <a:r>
              <a:rPr lang="ru-RU" sz="28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2.Теорема Остроградского – Гаусса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3</a:t>
            </a:r>
            <a:r>
              <a:rPr lang="ru-RU" sz="28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ru-RU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Потенциал электростатического </a:t>
            </a:r>
            <a:r>
              <a:rPr lang="ru-RU" sz="28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поля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8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его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</a:t>
            </a:r>
            <a:r>
              <a:rPr lang="ru-RU" sz="28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вязь с напряженностью. 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! Февр -июнь 22 г УЧЕБА\РЭА\! Лекции\! Лекции Физ ч 1 Вторн с 18 10 час\11 Лек 18 апр 22 г Понед Электр вакуума\Рис к лек\Напряж в скал и в вект форм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553" y="1077746"/>
            <a:ext cx="8230681" cy="4062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/>
          <p:nvPr/>
        </p:nvSpPr>
        <p:spPr>
          <a:xfrm>
            <a:off x="395288" y="404813"/>
            <a:ext cx="8569325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системе координат, связанной с неподвижным точечным зарядом, сила, действующая на пробный заряд, не зависит от того, покоится пробный заряд или движется.</a:t>
            </a:r>
            <a:r>
              <a:rPr lang="ru-RU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0"/>
          <p:cNvSpPr/>
          <p:nvPr/>
        </p:nvSpPr>
        <p:spPr>
          <a:xfrm>
            <a:off x="142875" y="2247106"/>
            <a:ext cx="8569325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Размерность напряженности: </a:t>
            </a:r>
            <a:r>
              <a:rPr lang="ru-RU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Н/Кл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или </a:t>
            </a:r>
            <a:r>
              <a:rPr lang="ru-RU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В/м</a:t>
            </a:r>
            <a:endParaRPr/>
          </a:p>
        </p:txBody>
      </p:sp>
      <p:pic>
        <p:nvPicPr>
          <p:cNvPr id="274" name="Google Shape;27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3" y="2743200"/>
            <a:ext cx="2317750" cy="19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213" y="4737100"/>
            <a:ext cx="2317750" cy="182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425" y="2508250"/>
            <a:ext cx="88900" cy="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0"/>
          <p:cNvSpPr/>
          <p:nvPr/>
        </p:nvSpPr>
        <p:spPr>
          <a:xfrm>
            <a:off x="3343274" y="3553821"/>
            <a:ext cx="4524375" cy="12091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941" r="-2543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/>
          <p:nvPr/>
        </p:nvSpPr>
        <p:spPr>
          <a:xfrm>
            <a:off x="323850" y="476250"/>
            <a:ext cx="44767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450" y="747713"/>
            <a:ext cx="4991100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1"/>
          <p:cNvSpPr/>
          <p:nvPr/>
        </p:nvSpPr>
        <p:spPr>
          <a:xfrm>
            <a:off x="439738" y="4779963"/>
            <a:ext cx="8453437" cy="138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Силовой линией электростатического поля называется линия, касательная к каждой точке которой совпадает по направлению с вектором E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7" name="Google Shape;287;p21"/>
          <p:cNvCxnSpPr/>
          <p:nvPr/>
        </p:nvCxnSpPr>
        <p:spPr>
          <a:xfrm>
            <a:off x="1950427" y="5679123"/>
            <a:ext cx="287338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2551" y="417596"/>
            <a:ext cx="3241964" cy="195746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2"/>
          <p:cNvSpPr/>
          <p:nvPr/>
        </p:nvSpPr>
        <p:spPr>
          <a:xfrm>
            <a:off x="546265" y="2731325"/>
            <a:ext cx="8288977" cy="282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Силовая линия электрического поля начинается на положительном заряде  и  заканчивается  на  отрицательном  заряде.  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Силовые  линии “уходят”  на  бесконечность  от положительного заряда, или “приходят” из бесконечности  к  отрицательному  заряду.  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766" y="5617029"/>
            <a:ext cx="8241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Электростатическое  поле  называется  однородным,  если  во всех его  точках  значения  вектора одинаковы,  т.е. совпадают  по  модулю  и  направлению.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 суперпозиции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979488" y="2006930"/>
            <a:ext cx="753586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 суперпозиции: напряженность поля системы точечных зарядов равна векторной сумме напряженностей полей, создаваемых каждым зарядом в отдельности. 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487564" y="4298867"/>
            <a:ext cx="3844322" cy="9500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" descr="1.4.Принцип суперпозиции электрических полей"/>
          <p:cNvSpPr/>
          <p:nvPr/>
        </p:nvSpPr>
        <p:spPr>
          <a:xfrm>
            <a:off x="14128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6"/>
          <p:cNvSpPr txBox="1">
            <a:spLocks noGrp="1"/>
          </p:cNvSpPr>
          <p:nvPr>
            <p:ph type="body" idx="1"/>
          </p:nvPr>
        </p:nvSpPr>
        <p:spPr>
          <a:xfrm>
            <a:off x="617517" y="2588822"/>
            <a:ext cx="7766461" cy="39948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/>
              <a:t> </a:t>
            </a:r>
            <a:endParaRPr/>
          </a:p>
        </p:txBody>
      </p:sp>
      <p:pic>
        <p:nvPicPr>
          <p:cNvPr id="4" name="Google Shape;311;p25" descr="D:\СГМ\! УЧЕБА с 9 янв 2021 год\! РЭА\Лекции\Черновики лекц\10 Лек 17 апр 21 г Электр. Напряж. Теор Остро-Гаусса\сКАН пРИНЦ СУПЕРПОЗИЦ\рИСУНКИ СЛОЖ ВЕКТОРОВ 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016" y="368135"/>
            <a:ext cx="3420094" cy="2054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12;p25" descr="D:\СГМ\! УЧЕБА с 9 янв 2021 год\! РЭА\Лекции\Черновики лекц\10 Лек 17 апр 21 г Электр. Напряж. Теор Остро-Гаусса\сКАН пРИНЦ СУПЕРПОЗИЦ\рИСУНКИ СЛОЖ ВЕКТОРОВ 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3896" y="273132"/>
            <a:ext cx="3384468" cy="216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/>
          <p:nvPr/>
        </p:nvSpPr>
        <p:spPr>
          <a:xfrm>
            <a:off x="395288" y="260350"/>
            <a:ext cx="8418512" cy="286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	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Теорема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Остроградского –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Гаусса</a:t>
            </a:r>
            <a:endParaRPr sz="2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Электростатическое поле обладает двумя важнейшими математическими характеристиками: потоком и циркуляцией вектора напряженности.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Потоком  вектора напряженности электростатического  поля через  поверхность 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называется  скалярная величина, равная  </a:t>
            </a:r>
            <a:endParaRPr dirty="0"/>
          </a:p>
        </p:txBody>
      </p:sp>
      <p:sp>
        <p:nvSpPr>
          <p:cNvPr id="330" name="Google Shape;330;p2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013" y="4827588"/>
            <a:ext cx="2557462" cy="14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8"/>
          <p:cNvSpPr/>
          <p:nvPr/>
        </p:nvSpPr>
        <p:spPr>
          <a:xfrm>
            <a:off x="3721100" y="5159375"/>
            <a:ext cx="5256213" cy="157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dФ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численно равен количеству      силовых линий, пронизывающих элементарную площадку 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28"/>
          <p:cNvSpPr txBox="1"/>
          <p:nvPr/>
        </p:nvSpPr>
        <p:spPr>
          <a:xfrm>
            <a:off x="4114800" y="4391891"/>
            <a:ext cx="27638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dФ=EdS=EdScosa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4" name="Google Shape;334;p28"/>
          <p:cNvCxnSpPr/>
          <p:nvPr/>
        </p:nvCxnSpPr>
        <p:spPr>
          <a:xfrm>
            <a:off x="4782527" y="4433368"/>
            <a:ext cx="240323" cy="5282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35" name="Google Shape;335;p28"/>
          <p:cNvCxnSpPr/>
          <p:nvPr/>
        </p:nvCxnSpPr>
        <p:spPr>
          <a:xfrm>
            <a:off x="5125427" y="4434523"/>
            <a:ext cx="287338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"/>
          <p:cNvSpPr/>
          <p:nvPr/>
        </p:nvSpPr>
        <p:spPr>
          <a:xfrm>
            <a:off x="539750" y="333375"/>
            <a:ext cx="8353425" cy="5556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166" t="-4392" b="-3461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43" name="Google Shape;343;p2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338138" y="2203450"/>
            <a:ext cx="8569325" cy="3194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066" b="-2080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45" name="Google Shape;345;p2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575" y="981075"/>
            <a:ext cx="22606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:\! Февр -июнь 22 г УЧЕБА\РЭА\! Лекции\! Лекции Физ ч 1 Вторн с 18 10 час\11 Лек 18 апр 22 г Понед Электр вакуума\Рис к лек\Теорем Остр Гаус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8780" y="5249265"/>
            <a:ext cx="2352675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/>
          <p:nvPr/>
        </p:nvSpPr>
        <p:spPr>
          <a:xfrm>
            <a:off x="323850" y="260350"/>
            <a:ext cx="84963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замкнутая поверхность не охватывает заряда, то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поток через нее равен нулю, т.к. число линий напряженности, входящих в поверхность, равна количеству линий, выходящих из нее.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3" name="Google Shape;35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8" y="2622550"/>
            <a:ext cx="4606925" cy="39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"/>
          <p:cNvSpPr/>
          <p:nvPr/>
        </p:nvSpPr>
        <p:spPr>
          <a:xfrm>
            <a:off x="250825" y="188913"/>
            <a:ext cx="8713788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Применение теоремы Остроградского –Гаусса к расчету некоторых простейших полей</a:t>
            </a:r>
            <a:endParaRPr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31"/>
          <p:cNvSpPr/>
          <p:nvPr/>
        </p:nvSpPr>
        <p:spPr>
          <a:xfrm>
            <a:off x="430212" y="1235076"/>
            <a:ext cx="8713788" cy="1816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188" t="-234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60" name="Google Shape;360;p31"/>
          <p:cNvSpPr/>
          <p:nvPr/>
        </p:nvSpPr>
        <p:spPr>
          <a:xfrm>
            <a:off x="1258888" y="3573463"/>
            <a:ext cx="75612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поверхностная плотность заряда. 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31"/>
          <p:cNvSpPr/>
          <p:nvPr/>
        </p:nvSpPr>
        <p:spPr>
          <a:xfrm>
            <a:off x="250825" y="4024313"/>
            <a:ext cx="8713788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 startAt="2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Напряжённость поля двух параллельных бесконечных плоскостей, равномерно заряженных с поверхностными плотностями электрического заряда +     и  -    ;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988" y="378936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3113" y="491331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6388" y="491331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5997" y="5373688"/>
            <a:ext cx="900678" cy="77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Лекционные экспонаты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887" y="2224520"/>
            <a:ext cx="6667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Напряженность поля от заряженной нити ( вывод формулы).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! Февр -июнь 22 г УЧЕБА\РЭА\! Лекции\! Лекции Физ ч 1 Вторн с 18 10 час\11 Лек 18 апр 22 г Понед Электр вакуума\Рис к лек\Напряж тонкого цилинд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60" y="1615043"/>
            <a:ext cx="7851115" cy="4488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4. Напряженность поля вне  шара  (или  сферы),</a:t>
            </a:r>
            <a:b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равномерно заряженного  зарядом  </a:t>
            </a:r>
            <a:r>
              <a:rPr lang="ru-RU" sz="28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q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в  точке,  расположенной  на  расстоянии </a:t>
            </a:r>
            <a:r>
              <a:rPr lang="ru-RU" sz="28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r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от его центра: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Google Shape;374;p32"/>
          <p:cNvSpPr>
            <a:spLocks noGrp="1"/>
          </p:cNvSpPr>
          <p:nvPr>
            <p:ph type="body" idx="1"/>
          </p:nvPr>
        </p:nvSpPr>
        <p:spPr>
          <a:xfrm>
            <a:off x="2731325" y="3571505"/>
            <a:ext cx="2475158" cy="147635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3"/>
          <p:cNvSpPr/>
          <p:nvPr/>
        </p:nvSpPr>
        <p:spPr>
          <a:xfrm>
            <a:off x="179388" y="188913"/>
            <a:ext cx="8856662" cy="138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сил электрического поля при перемещении заряда. </a:t>
            </a:r>
            <a:endParaRPr sz="2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0" name="Google Shape;38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440" y="2331514"/>
            <a:ext cx="3122612" cy="2957512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3"/>
          <p:cNvSpPr/>
          <p:nvPr/>
        </p:nvSpPr>
        <p:spPr>
          <a:xfrm>
            <a:off x="3836571" y="3635954"/>
            <a:ext cx="4752975" cy="223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Следствие:  электростатическое поле является потенциальным; работа сил по замкнутому контуру равна нулю.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33"/>
          <p:cNvSpPr/>
          <p:nvPr/>
        </p:nvSpPr>
        <p:spPr>
          <a:xfrm>
            <a:off x="625891" y="1408230"/>
            <a:ext cx="7963655" cy="67133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0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83" name="Google Shape;383;p33"/>
          <p:cNvSpPr/>
          <p:nvPr/>
        </p:nvSpPr>
        <p:spPr>
          <a:xfrm>
            <a:off x="3893710" y="2013461"/>
            <a:ext cx="4752975" cy="20433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84" name="Google Shape;384;p33"/>
          <p:cNvSpPr/>
          <p:nvPr/>
        </p:nvSpPr>
        <p:spPr>
          <a:xfrm>
            <a:off x="4979716" y="5797069"/>
            <a:ext cx="1763111" cy="106093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4"/>
          <p:cNvSpPr/>
          <p:nvPr/>
        </p:nvSpPr>
        <p:spPr>
          <a:xfrm>
            <a:off x="323850" y="188913"/>
            <a:ext cx="8569325" cy="104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Циркуляция вектора напряженности. Потенциальная энергия.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91" name="Google Shape;391;p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4"/>
          <p:cNvSpPr/>
          <p:nvPr/>
        </p:nvSpPr>
        <p:spPr>
          <a:xfrm>
            <a:off x="323850" y="2515068"/>
            <a:ext cx="8569325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интеграл называется циркуляция вектора напряженности.</a:t>
            </a:r>
            <a:endParaRPr/>
          </a:p>
        </p:txBody>
      </p:sp>
      <p:sp>
        <p:nvSpPr>
          <p:cNvPr id="393" name="Google Shape;393;p34"/>
          <p:cNvSpPr/>
          <p:nvPr/>
        </p:nvSpPr>
        <p:spPr>
          <a:xfrm>
            <a:off x="512816" y="3571322"/>
            <a:ext cx="627062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электростатического поля              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4"/>
          <p:cNvSpPr/>
          <p:nvPr/>
        </p:nvSpPr>
        <p:spPr>
          <a:xfrm>
            <a:off x="323850" y="4506913"/>
            <a:ext cx="8569325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утверждение носит название теорема о циркуляции вектора напряженности.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34"/>
          <p:cNvSpPr/>
          <p:nvPr/>
        </p:nvSpPr>
        <p:spPr>
          <a:xfrm>
            <a:off x="6156325" y="3644900"/>
            <a:ext cx="655638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0345" y="1283169"/>
            <a:ext cx="1143000" cy="1095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289" y="3308403"/>
            <a:ext cx="1476375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6"/>
          <p:cNvSpPr/>
          <p:nvPr/>
        </p:nvSpPr>
        <p:spPr>
          <a:xfrm>
            <a:off x="358775" y="188913"/>
            <a:ext cx="8440841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SzPts val="2800"/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Потенциал электростатического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поля и 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его связь с напряженностью.</a:t>
            </a:r>
            <a:endParaRPr lang="ru-RU" sz="3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115000"/>
              </a:lnSpc>
              <a:buSzPts val="2800"/>
            </a:pPr>
            <a:endParaRPr sz="3200" dirty="0"/>
          </a:p>
        </p:txBody>
      </p:sp>
      <p:sp>
        <p:nvSpPr>
          <p:cNvPr id="418" name="Google Shape;418;p36"/>
          <p:cNvSpPr/>
          <p:nvPr/>
        </p:nvSpPr>
        <p:spPr>
          <a:xfrm>
            <a:off x="368136" y="1935679"/>
            <a:ext cx="8514608" cy="163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Потенциалом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электростатического поля называется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скалярная величина,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определяемая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работой кулоновских сил по перемещению положительного заряда из бесконечности в данную точку.</a:t>
            </a:r>
            <a:endParaRPr dirty="0"/>
          </a:p>
        </p:txBody>
      </p:sp>
      <p:sp>
        <p:nvSpPr>
          <p:cNvPr id="419" name="Google Shape;419;p36"/>
          <p:cNvSpPr/>
          <p:nvPr/>
        </p:nvSpPr>
        <p:spPr>
          <a:xfrm>
            <a:off x="755650" y="4545875"/>
            <a:ext cx="6048375" cy="68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Единица потенциала вольт – 1В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1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1" name="Google Shape;42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837" y="3605436"/>
            <a:ext cx="879249" cy="78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7684" y="4417169"/>
            <a:ext cx="514350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00644" y="1377538"/>
            <a:ext cx="7422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Потенциал электростатического поля.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Google Shape;423;p36"/>
          <p:cNvSpPr/>
          <p:nvPr/>
        </p:nvSpPr>
        <p:spPr>
          <a:xfrm>
            <a:off x="2125858" y="5542827"/>
            <a:ext cx="1653979" cy="7870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643700" y="3275112"/>
            <a:ext cx="2398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для точечного заряда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32367" y="5850600"/>
            <a:ext cx="3030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для точечного заряда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7"/>
          <p:cNvSpPr/>
          <p:nvPr/>
        </p:nvSpPr>
        <p:spPr>
          <a:xfrm>
            <a:off x="200025" y="3789363"/>
            <a:ext cx="8548688" cy="262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Если принять, что при                        то  потенциал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поля в данной точке равен работе, которую со-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совершают силы электростатического поля при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удалении единичного положительного заряда из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данной точки в бесконечность.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Google Shape;429;p37"/>
          <p:cNvSpPr/>
          <p:nvPr/>
        </p:nvSpPr>
        <p:spPr>
          <a:xfrm>
            <a:off x="200025" y="60325"/>
            <a:ext cx="8620125" cy="224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Потенциал  электростатического  поля, созданного  системой  n  точечных  зарядов,  в  данной  точке  поля равен алгебраической  сумме  потенциалов,  создаваемых отдельными точечными зарядами q</a:t>
            </a:r>
            <a:r>
              <a:rPr lang="ru-RU" sz="24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q</a:t>
            </a:r>
            <a:r>
              <a:rPr lang="ru-RU" sz="24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...q</a:t>
            </a:r>
            <a:r>
              <a:rPr lang="ru-RU" sz="24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7"/>
          <p:cNvSpPr/>
          <p:nvPr/>
        </p:nvSpPr>
        <p:spPr>
          <a:xfrm>
            <a:off x="546100" y="3284538"/>
            <a:ext cx="5897563" cy="58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сил электростатического поля</a:t>
            </a:r>
            <a:endParaRPr/>
          </a:p>
        </p:txBody>
      </p:sp>
      <p:sp>
        <p:nvSpPr>
          <p:cNvPr id="431" name="Google Shape;431;p3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2" name="Google Shape;43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8225" y="5843588"/>
            <a:ext cx="9017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5225" y="2314575"/>
            <a:ext cx="13716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8125" y="3357563"/>
            <a:ext cx="2133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7438" y="3924300"/>
            <a:ext cx="1525587" cy="33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расчета потенциала от непрерывного распределения зарядов : по объему, по поверхности и по заряженной нити: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71308"/>
            <a:ext cx="8099466" cy="16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9545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8"/>
          <p:cNvSpPr/>
          <p:nvPr/>
        </p:nvSpPr>
        <p:spPr>
          <a:xfrm>
            <a:off x="395288" y="188913"/>
            <a:ext cx="8497887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Связь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напряженности и потенциала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200" dirty="0"/>
          </a:p>
        </p:txBody>
      </p:sp>
      <p:sp>
        <p:nvSpPr>
          <p:cNvPr id="441" name="Google Shape;441;p38"/>
          <p:cNvSpPr/>
          <p:nvPr/>
        </p:nvSpPr>
        <p:spPr>
          <a:xfrm>
            <a:off x="250825" y="1268413"/>
            <a:ext cx="87137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i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Геометрическое место точек с равными потенциалами называется эквипотенциальной поверхностью (линией).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2" name="Google Shape;44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2852738"/>
            <a:ext cx="8713788" cy="2239962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8"/>
          <p:cNvSpPr/>
          <p:nvPr/>
        </p:nvSpPr>
        <p:spPr>
          <a:xfrm>
            <a:off x="250825" y="5151438"/>
            <a:ext cx="8713788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Эквипотенциальные линии (</a:t>
            </a:r>
            <a:r>
              <a:rPr lang="ru-RU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синие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и силовые линии (</a:t>
            </a: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красные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поля точечного заряда (а), диполя (b) и поля двух равных положительных зарядов (с).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D:\СГМ\! УЧЕБА с 9 янв 2021 год\! РЭА\Лекции\Черновики лекц\10 Лек 17 апр 21 г Электр. Напряж. Теор Остро-Гаусса\Свзь напряж с потен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842963"/>
            <a:ext cx="87566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D:\СГМ\! УЧЕБА с 9 янв 2021 год\! РЭА\Лекции\Черновики лекц\10 Лек 17 апр 21 г Электр. Напряж. Теор Остро-Гаусса\Свзь напряж с потен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995363"/>
            <a:ext cx="87566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490538"/>
            <a:ext cx="82486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732" y="1417204"/>
            <a:ext cx="6092825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490538"/>
            <a:ext cx="7802563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015" y="4404949"/>
            <a:ext cx="4715533" cy="130510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2"/>
          <p:cNvSpPr/>
          <p:nvPr/>
        </p:nvSpPr>
        <p:spPr>
          <a:xfrm>
            <a:off x="761223" y="821363"/>
            <a:ext cx="7634288" cy="554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Величина ⅆ𝜑/ⅆ𝑛 называется градиентом потенциала, имеет обозначение grad𝜑 и характеризует быстроту изменения потенциала в направлении силовой линии. Исходя из этого, предыдущее выражение можно записать как: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E=-grad𝜑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Вектор напряжённости 𝐸 ⃗ численно равен градиенту потенциала, но направлен в сторону падения потенциала – в противоположную сторону.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Линии напряженности всегда перпендикулярны к эквипотенциальным поверхностям.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3"/>
          <p:cNvSpPr/>
          <p:nvPr/>
        </p:nvSpPr>
        <p:spPr>
          <a:xfrm>
            <a:off x="468313" y="404813"/>
            <a:ext cx="82804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 случае  электростатического  поля,  обладающего  сферической симметрией, эта связь в скалярном виде выражается формулой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4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43"/>
          <p:cNvSpPr/>
          <p:nvPr/>
        </p:nvSpPr>
        <p:spPr>
          <a:xfrm>
            <a:off x="539750" y="2708275"/>
            <a:ext cx="4465638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случае однородного поля: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4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43"/>
          <p:cNvSpPr/>
          <p:nvPr/>
        </p:nvSpPr>
        <p:spPr>
          <a:xfrm>
            <a:off x="539750" y="4635500"/>
            <a:ext cx="8280400" cy="138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  φ</a:t>
            </a:r>
            <a:r>
              <a:rPr lang="ru-RU" sz="24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 φ</a:t>
            </a:r>
            <a:r>
              <a:rPr lang="ru-RU" sz="24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потенциалы двух эквипотенциальных поверхностей; </a:t>
            </a:r>
            <a:r>
              <a:rPr lang="ru-RU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расстояние между этими поверхностями вдоль силовой линии.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375" y="3573463"/>
            <a:ext cx="20447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7175" y="1916113"/>
            <a:ext cx="13716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! Февр -июнь 22 г УЧЕБА\РЭА\! Лекции\! Лекции Физ ч 1 Вторн с 18 10 час\11 Лек 18 апр 22 г Понед Электр вакуума\Рис к лек\Решение зад по изв напряж опр потен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793750"/>
            <a:ext cx="7029450" cy="527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разности потенциалов от заряженной нити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! Февр -июнь 22 г УЧЕБА\РЭА\! Лекции\! Лекции Физ ч 1 Вторн с 18 10 час\11 Лек 18 апр 22 г Понед Электр вакуума\Рис к лек\Разность потенциала от ни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5" y="2679700"/>
            <a:ext cx="7258050" cy="149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! Февр -июнь 22 г УЧЕБА\РЭА\! Лекции\! Лекции Физ ч 1 Вторн с 18 10 час\11 Лек 18 апр 22 г Понед Электр вакуума\Рис к лек\Потенциал ш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75" y="574675"/>
            <a:ext cx="7664450" cy="570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"/>
          <p:cNvSpPr txBox="1">
            <a:spLocks noGrp="1"/>
          </p:cNvSpPr>
          <p:nvPr>
            <p:ph type="ctrTitle"/>
          </p:nvPr>
        </p:nvSpPr>
        <p:spPr>
          <a:xfrm>
            <a:off x="722313" y="22494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Эквипотенциальные поверхности поля заряженного шара можно  продемонстрировать подвешенным на нити пробным зарядом, как это показано на рисунке.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2722563"/>
            <a:ext cx="65627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1. Закон Кулона.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Основная единица СИ в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электромагнетизме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795646" y="1983179"/>
            <a:ext cx="7891153" cy="41429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r="-140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lang="ru-RU" dirty="0" smtClean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lang="ru-RU" dirty="0" smtClean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lang="ru-RU" dirty="0" smtClean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единица силы электрического тока, - одна из шести основных единиц системы СИ. Ампер - сила неизменяющегося тока, который при прохождении по двум параллельным прямолинейным проводникам бесконечной длины с ничтожно малой площадью кругового поперечного сечения, расположенным в вакууме на расстоянии 1 м один от другого, вызывал бы на каждом участке проводника длиной 1 м силу взаимодействия, равную 2 10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Н.</a:t>
            </a:r>
          </a:p>
        </p:txBody>
      </p:sp>
    </p:spTree>
    <p:extLst>
      <p:ext uri="{BB962C8B-B14F-4D97-AF65-F5344CB8AC3E}">
        <p14:creationId xmlns:p14="http://schemas.microsoft.com/office/powerpoint/2010/main" xmlns="" val="184409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Электрический заряд и его свойства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Электрический заряд 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24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это скалярная физическая величина, характеризующая свойства тел или частиц вступать в электромагнитное взаимодействие.</a:t>
            </a:r>
            <a:endParaRPr dirty="0"/>
          </a:p>
          <a:p>
            <a:pPr marL="114300" marR="0" lvl="0" indent="0" algn="l" rtl="0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Точечный заряд 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это заряженное тело, размерами которого можно пренебречь по сравнению с расстоянием до других заряженных тел.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/>
          <p:nvPr/>
        </p:nvSpPr>
        <p:spPr>
          <a:xfrm>
            <a:off x="642937" y="330688"/>
            <a:ext cx="8501063" cy="95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природе существует два рода электрических зарядов – положительные и отрицательные.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493713" y="1196975"/>
            <a:ext cx="8418512" cy="117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Разноименно заряженные тела притягиваются, а одноименно заряженные отталкиваются друг от друга.</a:t>
            </a:r>
            <a:b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439738" y="2573338"/>
            <a:ext cx="82804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Электрический заряд – величина </a:t>
            </a:r>
            <a:r>
              <a:rPr lang="ru-RU" sz="24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инвариантная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493713" y="3500438"/>
            <a:ext cx="8496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Электрический заряд дискретен: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-RU" sz="24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где</a:t>
            </a:r>
            <a:r>
              <a:rPr lang="ru-RU" sz="24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= 1,6 10</a:t>
            </a:r>
            <a:r>
              <a:rPr lang="ru-RU" sz="2400" b="0" i="0" u="none" strike="noStrike" cap="none" baseline="30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-19</a:t>
            </a: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 – элементарный заряд, </a:t>
            </a:r>
            <a:r>
              <a:rPr lang="ru-RU" sz="24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=</a:t>
            </a: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 2, 3, …</a:t>
            </a:r>
            <a:r>
              <a:rPr lang="ru-RU" sz="24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b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4688" y="5518150"/>
            <a:ext cx="2627312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0" y="3033713"/>
            <a:ext cx="968375" cy="40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1975" y="3033713"/>
            <a:ext cx="1139825" cy="40481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/>
          <p:nvPr/>
        </p:nvSpPr>
        <p:spPr>
          <a:xfrm>
            <a:off x="493713" y="4868863"/>
            <a:ext cx="8496300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Электрический заряд – </a:t>
            </a:r>
            <a:r>
              <a:rPr lang="ru-RU" sz="24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величина аддитивная</a:t>
            </a: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  <a:b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837</Words>
  <Application>Microsoft Office PowerPoint</Application>
  <PresentationFormat>Экран (4:3)</PresentationFormat>
  <Paragraphs>102</Paragraphs>
  <Slides>46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Times New Roman</vt:lpstr>
      <vt:lpstr>Calibri</vt:lpstr>
      <vt:lpstr>Тема Office</vt:lpstr>
      <vt:lpstr>1_Тема Office</vt:lpstr>
      <vt:lpstr>               Чувашский государственный университет  Раритетная лаборатория физики   raritet.chuvsu.ru      Лекция 12. (РЭА)    Электростатическое поле в вакууме.      Лекцию подготовил           доцент кафедры общей физики        Сорокин Геннадий Михайлович        2025 год</vt:lpstr>
      <vt:lpstr>   Содержание</vt:lpstr>
      <vt:lpstr>Лекционные экспонаты</vt:lpstr>
      <vt:lpstr>Слайд 4</vt:lpstr>
      <vt:lpstr>    Эквипотенциальные поверхности поля заряженного шара можно  продемонстрировать подвешенным на нити пробным зарядом, как это показано на рисунке.</vt:lpstr>
      <vt:lpstr> 1. Закон Кулона.    Основная единица СИ в электромагнетизме</vt:lpstr>
      <vt:lpstr>             Ампер, единица силы электрического тока, - одна из шести основных единиц системы СИ. Ампер - сила неизменяющегося тока, который при прохождении по двум параллельным прямолинейным проводникам бесконечной длины с ничтожно малой площадью кругового поперечного сечения, расположенным в вакууме на расстоянии 1 м один от другого, вызывал бы на каждом участке проводника длиной 1 м силу взаимодействия, равную 2 10-7 Н.</vt:lpstr>
      <vt:lpstr>Электрический заряд и его свойства</vt:lpstr>
      <vt:lpstr>Слайд 9</vt:lpstr>
      <vt:lpstr>Закон Кулона</vt:lpstr>
      <vt:lpstr>Слайд 11</vt:lpstr>
      <vt:lpstr>Слайд 12</vt:lpstr>
      <vt:lpstr>Слайд 13</vt:lpstr>
      <vt:lpstr>Плотность зарядов</vt:lpstr>
      <vt:lpstr>Слайд 15</vt:lpstr>
      <vt:lpstr>Слайд 16</vt:lpstr>
      <vt:lpstr>2.Теорема Остроградского – Гаусса  Электрическое поле и его напряженность</vt:lpstr>
      <vt:lpstr>Слайд 18</vt:lpstr>
      <vt:lpstr>Слайд 19</vt:lpstr>
      <vt:lpstr>Слайд 20</vt:lpstr>
      <vt:lpstr>Слайд 21</vt:lpstr>
      <vt:lpstr>Слайд 22</vt:lpstr>
      <vt:lpstr>Слайд 23</vt:lpstr>
      <vt:lpstr>Принцип суперпозиции</vt:lpstr>
      <vt:lpstr>Слайд 25</vt:lpstr>
      <vt:lpstr>Слайд 26</vt:lpstr>
      <vt:lpstr>Слайд 27</vt:lpstr>
      <vt:lpstr>Слайд 28</vt:lpstr>
      <vt:lpstr>Слайд 29</vt:lpstr>
      <vt:lpstr>3. Напряженность поля от заряженной нити ( вывод формулы).</vt:lpstr>
      <vt:lpstr>       4. Напряженность поля вне  шара  (или  сферы), равномерно заряженного  зарядом  q  в  точке,  расположенной  на  расстоянии  r  от его центра: </vt:lpstr>
      <vt:lpstr>Слайд 32</vt:lpstr>
      <vt:lpstr>Слайд 33</vt:lpstr>
      <vt:lpstr>Слайд 34</vt:lpstr>
      <vt:lpstr>Слайд 35</vt:lpstr>
      <vt:lpstr>Формулы расчета потенциала от непрерывного распределения зарядов : по объему, по поверхности и по заряженной нити: 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Определение разности потенциалов от заряженной нити</vt:lpstr>
      <vt:lpstr>Слайд 45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Электростатика. Напряженность. Теорема Остроградского-Гаусса. Потенциал.</dc:title>
  <dc:creator>Artan</dc:creator>
  <cp:lastModifiedBy>MF-300</cp:lastModifiedBy>
  <cp:revision>72</cp:revision>
  <dcterms:modified xsi:type="dcterms:W3CDTF">2025-05-05T12:22:11Z</dcterms:modified>
</cp:coreProperties>
</file>